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Nunito"/>
      <p:regular r:id="rId28"/>
      <p:bold r:id="rId29"/>
      <p:italic r:id="rId30"/>
      <p:boldItalic r:id="rId31"/>
    </p:embeddedFont>
    <p:embeddedFont>
      <p:font typeface="Oswald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813C01E-F489-4CA6-BDBF-540704708033}">
  <a:tblStyle styleId="{5813C01E-F489-4CA6-BDBF-5407047080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Nuni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boldItalic.fntdata"/><Relationship Id="rId30" Type="http://schemas.openxmlformats.org/officeDocument/2006/relationships/font" Target="fonts/Nunito-italic.fntdata"/><Relationship Id="rId11" Type="http://schemas.openxmlformats.org/officeDocument/2006/relationships/slide" Target="slides/slide6.xml"/><Relationship Id="rId33" Type="http://schemas.openxmlformats.org/officeDocument/2006/relationships/font" Target="fonts/Oswald-bold.fntdata"/><Relationship Id="rId10" Type="http://schemas.openxmlformats.org/officeDocument/2006/relationships/slide" Target="slides/slide5.xml"/><Relationship Id="rId32" Type="http://schemas.openxmlformats.org/officeDocument/2006/relationships/font" Target="fonts/Oswald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SeleniumHQ/selenium/wiki/PageObjects" TargetMode="External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25.png"/><Relationship Id="rId6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sites.google.com/site/hcgoon/" TargetMode="External"/><Relationship Id="rId4" Type="http://schemas.openxmlformats.org/officeDocument/2006/relationships/image" Target="../media/image17.jpg"/><Relationship Id="rId5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buzzricksons/example-selenide-web-test" TargetMode="External"/><Relationship Id="rId4" Type="http://schemas.openxmlformats.org/officeDocument/2006/relationships/image" Target="../media/image22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www.youtube.com/watch?v=fR8CyLcxBZ0" TargetMode="External"/><Relationship Id="rId4" Type="http://schemas.openxmlformats.org/officeDocument/2006/relationships/image" Target="../media/image2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selenide.org" TargetMode="External"/><Relationship Id="rId4" Type="http://schemas.openxmlformats.org/officeDocument/2006/relationships/hyperlink" Target="https://github.com/codeborne/selenide/blob/master/CHANGELOG" TargetMode="External"/><Relationship Id="rId5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selenide.org" TargetMode="External"/><Relationship Id="rId4" Type="http://schemas.openxmlformats.org/officeDocument/2006/relationships/hyperlink" Target="http://www.gebish.org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2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4397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Oswald"/>
                <a:ea typeface="Oswald"/>
                <a:cs typeface="Oswald"/>
                <a:sym typeface="Oswald"/>
              </a:rPr>
              <a:t>Selenide: CONCISE UI TESTS IN JAVA</a:t>
            </a:r>
            <a:endParaRPr sz="48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Selenideの</a:t>
            </a:r>
            <a:r>
              <a:rPr lang="en"/>
              <a:t>セレクター</a:t>
            </a:r>
            <a:endParaRPr/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875" y="1076275"/>
            <a:ext cx="2878675" cy="39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/>
          <p:nvPr/>
        </p:nvSpPr>
        <p:spPr>
          <a:xfrm>
            <a:off x="3264450" y="1676600"/>
            <a:ext cx="2181000" cy="4191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Shape 122"/>
          <p:cNvSpPr/>
          <p:nvPr/>
        </p:nvSpPr>
        <p:spPr>
          <a:xfrm>
            <a:off x="3228925" y="1648200"/>
            <a:ext cx="2259000" cy="33675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186950" y="1207700"/>
            <a:ext cx="2465100" cy="888000"/>
          </a:xfrm>
          <a:prstGeom prst="wedgeRoundRectCallout">
            <a:avLst>
              <a:gd fmla="val 84496" name="adj1"/>
              <a:gd fmla="val 39606" name="adj2"/>
              <a:gd fmla="val 0" name="adj3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</a:rPr>
              <a:t>$("#ires .g")</a:t>
            </a:r>
            <a:endParaRPr b="1">
              <a:solidFill>
                <a:srgbClr val="00FF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対象の</a:t>
            </a:r>
            <a:r>
              <a:rPr lang="en">
                <a:solidFill>
                  <a:srgbClr val="F3F3F3"/>
                </a:solidFill>
              </a:rPr>
              <a:t>elementの</a:t>
            </a:r>
            <a:r>
              <a:rPr lang="en">
                <a:solidFill>
                  <a:srgbClr val="F3F3F3"/>
                </a:solidFill>
              </a:rPr>
              <a:t>中で0番目の要素を取得する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186950" y="2237375"/>
            <a:ext cx="2465100" cy="888000"/>
          </a:xfrm>
          <a:prstGeom prst="wedgeRoundRectCallout">
            <a:avLst>
              <a:gd fmla="val 73545" name="adj1"/>
              <a:gd fmla="val 37258" name="adj2"/>
              <a:gd fmla="val 0" name="adj3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</a:rPr>
              <a:t>$$("#ires .g")</a:t>
            </a:r>
            <a:endParaRPr b="1">
              <a:solidFill>
                <a:srgbClr val="00FF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対象のelementをすべて取得する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125" name="Shape 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9825" y="1076275"/>
            <a:ext cx="2956175" cy="222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/>
        </p:nvSpPr>
        <p:spPr>
          <a:xfrm>
            <a:off x="149200" y="4219950"/>
            <a:ext cx="5660700" cy="855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</a:rPr>
              <a:t>テストコード</a:t>
            </a:r>
            <a:endParaRPr sz="1200">
              <a:solidFill>
                <a:srgbClr val="D9D9D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</a:rPr>
              <a:t>$("#ires .g").shouldBe(text("Selenide: concise UI tests in Java"));</a:t>
            </a:r>
            <a:endParaRPr sz="1200">
              <a:solidFill>
                <a:srgbClr val="D9D9D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</a:rPr>
              <a:t>$$("#ires .g").shouldHave(sizeGreaterThan(0));</a:t>
            </a:r>
            <a:br>
              <a:rPr lang="en" sz="1200">
                <a:solidFill>
                  <a:srgbClr val="D9D9D9"/>
                </a:solidFill>
              </a:rPr>
            </a:br>
            <a:r>
              <a:rPr lang="en" sz="1200">
                <a:solidFill>
                  <a:srgbClr val="D9D9D9"/>
                </a:solidFill>
              </a:rPr>
              <a:t>$$("#ires .g").shouldHaveSize(10);</a:t>
            </a:r>
            <a:endParaRPr sz="1200">
              <a:solidFill>
                <a:srgbClr val="D9D9D9"/>
              </a:solidFill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8129250" y="1076275"/>
            <a:ext cx="554100" cy="159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6583750" y="2665800"/>
            <a:ext cx="554100" cy="159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5487925" y="3297500"/>
            <a:ext cx="1921800" cy="4821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 txBox="1"/>
          <p:nvPr/>
        </p:nvSpPr>
        <p:spPr>
          <a:xfrm>
            <a:off x="7511175" y="1965950"/>
            <a:ext cx="1321500" cy="14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idがresのdivタグの中でclass名がgのelementは10個存在する</a:t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Selenium vs Selenide</a:t>
            </a:r>
            <a:endParaRPr/>
          </a:p>
        </p:txBody>
      </p:sp>
      <p:sp>
        <p:nvSpPr>
          <p:cNvPr id="136" name="Shape 136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ADADAD"/>
              </a:solidFill>
            </a:endParaRPr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775" y="978325"/>
            <a:ext cx="7504700" cy="407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/>
        </p:nvSpPr>
        <p:spPr>
          <a:xfrm>
            <a:off x="7271475" y="1094050"/>
            <a:ext cx="14778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C78D8"/>
                </a:solidFill>
              </a:rPr>
              <a:t>Selenium</a:t>
            </a:r>
            <a:endParaRPr sz="2400">
              <a:solidFill>
                <a:srgbClr val="3C78D8"/>
              </a:solidFill>
            </a:endParaRPr>
          </a:p>
        </p:txBody>
      </p:sp>
      <p:sp>
        <p:nvSpPr>
          <p:cNvPr id="139" name="Shape 139"/>
          <p:cNvSpPr txBox="1"/>
          <p:nvPr/>
        </p:nvSpPr>
        <p:spPr>
          <a:xfrm>
            <a:off x="7271475" y="3825300"/>
            <a:ext cx="14778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C78D8"/>
                </a:solidFill>
              </a:rPr>
              <a:t>Selenide</a:t>
            </a:r>
            <a:endParaRPr sz="2400">
              <a:solidFill>
                <a:srgbClr val="3C78D8"/>
              </a:solidFill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1606775" y="1371125"/>
            <a:ext cx="246900" cy="10941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1606775" y="2671225"/>
            <a:ext cx="246900" cy="3789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Shape 142"/>
          <p:cNvSpPr txBox="1"/>
          <p:nvPr/>
        </p:nvSpPr>
        <p:spPr>
          <a:xfrm>
            <a:off x="554125" y="1573250"/>
            <a:ext cx="10527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FF"/>
                </a:solidFill>
              </a:rPr>
              <a:t>Browserコントロール</a:t>
            </a:r>
            <a:endParaRPr sz="1200">
              <a:solidFill>
                <a:srgbClr val="FF00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FF"/>
                </a:solidFill>
              </a:rPr>
              <a:t>(Selenium)</a:t>
            </a:r>
            <a:endParaRPr sz="1200">
              <a:solidFill>
                <a:srgbClr val="FF00FF"/>
              </a:solidFill>
            </a:endParaRPr>
          </a:p>
        </p:txBody>
      </p:sp>
      <p:sp>
        <p:nvSpPr>
          <p:cNvPr id="143" name="Shape 143"/>
          <p:cNvSpPr txBox="1"/>
          <p:nvPr/>
        </p:nvSpPr>
        <p:spPr>
          <a:xfrm>
            <a:off x="989325" y="2563850"/>
            <a:ext cx="8100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FF"/>
                </a:solidFill>
              </a:rPr>
              <a:t>テスト</a:t>
            </a:r>
            <a:endParaRPr sz="1200">
              <a:solidFill>
                <a:srgbClr val="FF00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FF"/>
                </a:solidFill>
              </a:rPr>
              <a:t>(JUnit)</a:t>
            </a:r>
            <a:endParaRPr sz="1200">
              <a:solidFill>
                <a:srgbClr val="FF00FF"/>
              </a:solidFill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1606775" y="3985500"/>
            <a:ext cx="246900" cy="8421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 txBox="1"/>
          <p:nvPr/>
        </p:nvSpPr>
        <p:spPr>
          <a:xfrm>
            <a:off x="296425" y="4011650"/>
            <a:ext cx="1335000" cy="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FF"/>
                </a:solidFill>
              </a:rPr>
              <a:t>ラッピングされた</a:t>
            </a:r>
            <a:r>
              <a:rPr lang="en" sz="1200">
                <a:solidFill>
                  <a:srgbClr val="FF00FF"/>
                </a:solidFill>
              </a:rPr>
              <a:t>SeleniumとJUnitが</a:t>
            </a:r>
            <a:r>
              <a:rPr lang="en" sz="1200">
                <a:solidFill>
                  <a:srgbClr val="FF00FF"/>
                </a:solidFill>
              </a:rPr>
              <a:t>格納されている</a:t>
            </a:r>
            <a:endParaRPr sz="12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Ajax Test Support</a:t>
            </a:r>
            <a:endParaRPr/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63" y="1287463"/>
            <a:ext cx="7915275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豊富なメソッドのサポート</a:t>
            </a:r>
            <a:endParaRPr/>
          </a:p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2225" y="1062425"/>
            <a:ext cx="4665674" cy="392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POM(Page Object Model) </a:t>
            </a:r>
            <a:r>
              <a:rPr lang="en"/>
              <a:t>パターン</a:t>
            </a:r>
            <a:r>
              <a:rPr lang="en"/>
              <a:t> - 1</a:t>
            </a:r>
            <a:endParaRPr/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311700" y="925375"/>
            <a:ext cx="8520600" cy="3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https://github.com/SeleniumHQ/selenium/wiki/PageObjects</a:t>
            </a:r>
            <a:endParaRPr>
              <a:solidFill>
                <a:srgbClr val="D9D9D9"/>
              </a:solidFill>
            </a:endParaRPr>
          </a:p>
          <a:p>
            <a:pPr indent="0" lvl="0" mar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ページ毎にオブジェクトを作成してテストする方法</a:t>
            </a:r>
            <a:endParaRPr>
              <a:solidFill>
                <a:srgbClr val="D9D9D9"/>
              </a:solidFill>
            </a:endParaRPr>
          </a:p>
          <a:p>
            <a:pPr indent="-342900" lvl="0" marL="457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１つのページオブジェクトを複数のテストで利用可能</a:t>
            </a:r>
            <a:endParaRPr>
              <a:solidFill>
                <a:srgbClr val="D9D9D9"/>
              </a:solidFill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Html elementを</a:t>
            </a:r>
            <a:r>
              <a:rPr lang="en">
                <a:solidFill>
                  <a:srgbClr val="D9D9D9"/>
                </a:solidFill>
              </a:rPr>
              <a:t>探すコードをテストコードからページオブジェクトに移動させることができる</a:t>
            </a:r>
            <a:endParaRPr>
              <a:solidFill>
                <a:srgbClr val="D9D9D9"/>
              </a:solidFill>
            </a:endParaRPr>
          </a:p>
          <a:p>
            <a: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分かりやすくなる</a:t>
            </a:r>
            <a:endParaRPr>
              <a:solidFill>
                <a:srgbClr val="D9D9D9"/>
              </a:solidFill>
            </a:endParaRPr>
          </a:p>
        </p:txBody>
      </p:sp>
      <p:pic>
        <p:nvPicPr>
          <p:cNvPr id="166" name="Shape 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500" y="1017725"/>
            <a:ext cx="3866424" cy="190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POM(Page Object Model) パターン - 2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525" y="1093925"/>
            <a:ext cx="4924299" cy="389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POM(Page Object Model) パターン - 3</a:t>
            </a:r>
            <a:endParaRPr/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75050"/>
            <a:ext cx="7429500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Basic Pattern vs POM pattern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6182675" y="1475050"/>
            <a:ext cx="22926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C78D8"/>
                </a:solidFill>
              </a:rPr>
              <a:t>Basicパターン</a:t>
            </a:r>
            <a:endParaRPr sz="2400">
              <a:solidFill>
                <a:srgbClr val="3C78D8"/>
              </a:solidFill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6304700" y="2999050"/>
            <a:ext cx="2334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C78D8"/>
                </a:solidFill>
              </a:rPr>
              <a:t>POMパターン</a:t>
            </a:r>
            <a:endParaRPr sz="2400">
              <a:solidFill>
                <a:srgbClr val="3C78D8"/>
              </a:solidFill>
            </a:endParaRPr>
          </a:p>
        </p:txBody>
      </p:sp>
      <p:sp>
        <p:nvSpPr>
          <p:cNvPr id="183" name="Shape 183"/>
          <p:cNvSpPr txBox="1"/>
          <p:nvPr/>
        </p:nvSpPr>
        <p:spPr>
          <a:xfrm>
            <a:off x="4745675" y="4134000"/>
            <a:ext cx="37794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100">
                <a:solidFill>
                  <a:srgbClr val="E06666"/>
                </a:solidFill>
              </a:rPr>
              <a:t>１つのページオブジェクトを複数のテストで利用可能</a:t>
            </a:r>
            <a:endParaRPr b="1" sz="1100">
              <a:solidFill>
                <a:srgbClr val="E06666"/>
              </a:solidFill>
            </a:endParaRPr>
          </a:p>
        </p:txBody>
      </p:sp>
      <p:sp>
        <p:nvSpPr>
          <p:cNvPr id="184" name="Shape 184"/>
          <p:cNvSpPr txBox="1"/>
          <p:nvPr/>
        </p:nvSpPr>
        <p:spPr>
          <a:xfrm>
            <a:off x="1040425" y="2723425"/>
            <a:ext cx="49059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100">
                <a:solidFill>
                  <a:srgbClr val="E06666"/>
                </a:solidFill>
              </a:rPr>
              <a:t>Html elementを探すコードをテストコードからページオブジェクトに移動させることができる</a:t>
            </a:r>
            <a:endParaRPr b="1" sz="1100">
              <a:solidFill>
                <a:srgbClr val="E06666"/>
              </a:solidFill>
            </a:endParaRPr>
          </a:p>
        </p:txBody>
      </p:sp>
      <p:sp>
        <p:nvSpPr>
          <p:cNvPr id="185" name="Shape 185"/>
          <p:cNvSpPr txBox="1"/>
          <p:nvPr/>
        </p:nvSpPr>
        <p:spPr>
          <a:xfrm>
            <a:off x="177575" y="3696225"/>
            <a:ext cx="18897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100">
                <a:solidFill>
                  <a:srgbClr val="E06666"/>
                </a:solidFill>
              </a:rPr>
              <a:t>分かりやすくなる</a:t>
            </a:r>
            <a:endParaRPr b="1" sz="11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POM(Page Object Model) パターン - 4</a:t>
            </a:r>
            <a:endParaRPr/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551" y="1152475"/>
            <a:ext cx="710251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その他</a:t>
            </a:r>
            <a:endParaRPr/>
          </a:p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Headless Chrome </a:t>
            </a:r>
            <a:r>
              <a:rPr lang="en">
                <a:solidFill>
                  <a:srgbClr val="D9D9D9"/>
                </a:solidFill>
              </a:rPr>
              <a:t>テスト</a:t>
            </a:r>
            <a:endParaRPr>
              <a:solidFill>
                <a:srgbClr val="D9D9D9"/>
              </a:solidFill>
            </a:endParaRPr>
          </a:p>
          <a:p>
            <a:pPr indent="-317500" lvl="1" marL="914400" rtl="0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>
                <a:solidFill>
                  <a:srgbClr val="D9D9D9"/>
                </a:solidFill>
              </a:rPr>
              <a:t>Java </a:t>
            </a:r>
            <a:r>
              <a:rPr lang="en">
                <a:solidFill>
                  <a:srgbClr val="D9D9D9"/>
                </a:solidFill>
              </a:rPr>
              <a:t>ソースにて設定</a:t>
            </a:r>
            <a:endParaRPr>
              <a:solidFill>
                <a:srgbClr val="D9D9D9"/>
              </a:solidFill>
            </a:endParaRPr>
          </a:p>
          <a:p>
            <a:pPr indent="-317500" lvl="1" marL="914400" rtl="0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>
                <a:solidFill>
                  <a:srgbClr val="D9D9D9"/>
                </a:solidFill>
              </a:rPr>
              <a:t>Maven</a:t>
            </a:r>
            <a:r>
              <a:rPr lang="en">
                <a:solidFill>
                  <a:srgbClr val="D9D9D9"/>
                </a:solidFill>
              </a:rPr>
              <a:t>実行し設定</a:t>
            </a:r>
            <a:endParaRPr>
              <a:solidFill>
                <a:srgbClr val="D9D9D9"/>
              </a:solidFill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テストが失敗した場合</a:t>
            </a:r>
            <a:r>
              <a:rPr lang="en">
                <a:solidFill>
                  <a:srgbClr val="D9D9D9"/>
                </a:solidFill>
              </a:rPr>
              <a:t>(</a:t>
            </a:r>
            <a:r>
              <a:rPr lang="en">
                <a:solidFill>
                  <a:srgbClr val="D9D9D9"/>
                </a:solidFill>
              </a:rPr>
              <a:t>設定した場所にスクリーンショットとhtmlファイルが保存される</a:t>
            </a:r>
            <a:r>
              <a:rPr lang="en">
                <a:solidFill>
                  <a:srgbClr val="D9D9D9"/>
                </a:solidFill>
              </a:rPr>
              <a:t>)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99" name="Shape 199"/>
          <p:cNvSpPr txBox="1"/>
          <p:nvPr/>
        </p:nvSpPr>
        <p:spPr>
          <a:xfrm>
            <a:off x="1337450" y="1922625"/>
            <a:ext cx="4219800" cy="355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7B7B7"/>
                </a:solidFill>
              </a:rPr>
              <a:t>System.setProperty("selenide.isHeadless", true);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00" name="Shape 200"/>
          <p:cNvSpPr txBox="1"/>
          <p:nvPr/>
        </p:nvSpPr>
        <p:spPr>
          <a:xfrm>
            <a:off x="1337450" y="2760825"/>
            <a:ext cx="4219800" cy="355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7B7B7"/>
                </a:solidFill>
              </a:rPr>
              <a:t>-Dchromeoptions.args=headless</a:t>
            </a:r>
            <a:endParaRPr sz="1100">
              <a:solidFill>
                <a:srgbClr val="B7B7B7"/>
              </a:solidFill>
            </a:endParaRPr>
          </a:p>
        </p:txBody>
      </p:sp>
      <p:sp>
        <p:nvSpPr>
          <p:cNvPr id="201" name="Shape 201"/>
          <p:cNvSpPr txBox="1"/>
          <p:nvPr/>
        </p:nvSpPr>
        <p:spPr>
          <a:xfrm>
            <a:off x="1337450" y="3980025"/>
            <a:ext cx="4551900" cy="355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7B7B7"/>
                </a:solidFill>
              </a:rPr>
              <a:t>System.setProperty("selenide.reportsFolder", "保存するフォルダ名");</a:t>
            </a:r>
            <a:endParaRPr sz="11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Travis CIとSlackの</a:t>
            </a:r>
            <a:r>
              <a:rPr lang="en"/>
              <a:t>連携</a:t>
            </a:r>
            <a:endParaRPr/>
          </a:p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  <a:p>
            <a:pPr indent="-330200" lvl="0" marL="457200" rtl="0"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600"/>
              <a:buChar char="●"/>
            </a:pPr>
            <a:r>
              <a:rPr lang="en" sz="1600">
                <a:solidFill>
                  <a:srgbClr val="D9D9D9"/>
                </a:solidFill>
              </a:rPr>
              <a:t>Githubにpush → Travis CI</a:t>
            </a:r>
            <a:r>
              <a:rPr lang="en" sz="1600">
                <a:solidFill>
                  <a:srgbClr val="D9D9D9"/>
                </a:solidFill>
              </a:rPr>
              <a:t>ビルド</a:t>
            </a:r>
            <a:r>
              <a:rPr lang="en" sz="1600">
                <a:solidFill>
                  <a:srgbClr val="D9D9D9"/>
                </a:solidFill>
              </a:rPr>
              <a:t>(headless Chrome</a:t>
            </a:r>
            <a:r>
              <a:rPr lang="en" sz="1600">
                <a:solidFill>
                  <a:srgbClr val="D9D9D9"/>
                </a:solidFill>
              </a:rPr>
              <a:t>にてテストを実行</a:t>
            </a:r>
            <a:r>
              <a:rPr lang="en" sz="1600">
                <a:solidFill>
                  <a:srgbClr val="D9D9D9"/>
                </a:solidFill>
              </a:rPr>
              <a:t>) → Slackに</a:t>
            </a:r>
            <a:r>
              <a:rPr lang="en" sz="1600">
                <a:solidFill>
                  <a:srgbClr val="D9D9D9"/>
                </a:solidFill>
              </a:rPr>
              <a:t>結果通知</a:t>
            </a:r>
            <a:endParaRPr sz="1600">
              <a:solidFill>
                <a:srgbClr val="D9D9D9"/>
              </a:solidFill>
            </a:endParaRPr>
          </a:p>
          <a:p>
            <a:pPr indent="-330200" lvl="0" marL="4572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Char char="●"/>
            </a:pPr>
            <a:r>
              <a:rPr lang="en">
                <a:solidFill>
                  <a:srgbClr val="D9D9D9"/>
                </a:solidFill>
              </a:rPr>
              <a:t>.travis.ymlファイルに下の部分を追加する</a:t>
            </a:r>
            <a:endParaRPr sz="1600">
              <a:solidFill>
                <a:srgbClr val="D9D9D9"/>
              </a:solidFill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454675" y="1003650"/>
            <a:ext cx="7992300" cy="15843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675" y="1076275"/>
            <a:ext cx="1751100" cy="14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5475" y="1104350"/>
            <a:ext cx="1410700" cy="139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9075" y="1053400"/>
            <a:ext cx="1484800" cy="14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Shape 212"/>
          <p:cNvSpPr/>
          <p:nvPr/>
        </p:nvSpPr>
        <p:spPr>
          <a:xfrm>
            <a:off x="2408350" y="1522275"/>
            <a:ext cx="1136700" cy="46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Shape 213"/>
          <p:cNvSpPr/>
          <p:nvPr/>
        </p:nvSpPr>
        <p:spPr>
          <a:xfrm>
            <a:off x="5456350" y="1522275"/>
            <a:ext cx="1136700" cy="46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Shape 2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113" y="3628525"/>
            <a:ext cx="8201025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/>
          <p:nvPr/>
        </p:nvSpPr>
        <p:spPr>
          <a:xfrm>
            <a:off x="696225" y="3745225"/>
            <a:ext cx="1410600" cy="3411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6255000" y="4288350"/>
            <a:ext cx="2362500" cy="3411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1" type="body"/>
          </p:nvPr>
        </p:nvSpPr>
        <p:spPr>
          <a:xfrm>
            <a:off x="261950" y="448628"/>
            <a:ext cx="8520600" cy="41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Slack : @요다</a:t>
            </a:r>
            <a:endParaRPr>
              <a:solidFill>
                <a:srgbClr val="D9D9D9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Software engineer</a:t>
            </a:r>
            <a:endParaRPr>
              <a:solidFill>
                <a:srgbClr val="D9D9D9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最近気になること</a:t>
            </a:r>
            <a:r>
              <a:rPr lang="en">
                <a:solidFill>
                  <a:srgbClr val="D9D9D9"/>
                </a:solidFill>
              </a:rPr>
              <a:t>: </a:t>
            </a:r>
            <a:endParaRPr>
              <a:solidFill>
                <a:srgbClr val="D9D9D9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Spring 5+Spring Boot 2, DevOps</a:t>
            </a:r>
            <a:endParaRPr>
              <a:solidFill>
                <a:srgbClr val="D9D9D9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                       </a:t>
            </a:r>
            <a:r>
              <a:rPr lang="en" sz="2400">
                <a:solidFill>
                  <a:schemeClr val="accent2"/>
                </a:solidFill>
              </a:rPr>
              <a:t>Do. Or do not. There is no try.</a:t>
            </a:r>
            <a:endParaRPr sz="2400">
              <a:solidFill>
                <a:schemeClr val="accent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                                 </a:t>
            </a:r>
            <a:r>
              <a:rPr lang="en" sz="1200">
                <a:solidFill>
                  <a:schemeClr val="accent2"/>
                </a:solidFill>
              </a:rPr>
              <a:t>                       (</a:t>
            </a:r>
            <a:r>
              <a:rPr lang="en" sz="1200">
                <a:solidFill>
                  <a:schemeClr val="accent2"/>
                </a:solidFill>
              </a:rPr>
              <a:t>『やってみる』じゃない。『やる』か、『やらない』かだけだ。)</a:t>
            </a:r>
            <a:endParaRPr sz="2400">
              <a:solidFill>
                <a:schemeClr val="accent2"/>
              </a:solidFill>
            </a:endParaRPr>
          </a:p>
          <a:p>
            <a:pPr indent="45720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DADAD"/>
                </a:solidFill>
              </a:rPr>
              <a:t>                                                    </a:t>
            </a:r>
            <a:r>
              <a:rPr lang="en" sz="1200">
                <a:solidFill>
                  <a:srgbClr val="ADADAD"/>
                </a:solidFill>
              </a:rPr>
              <a:t>STAR WARS Episode 5 「The Empire Strikes Back」</a:t>
            </a:r>
            <a:r>
              <a:rPr lang="en" sz="1200">
                <a:solidFill>
                  <a:srgbClr val="ADADAD"/>
                </a:solidFill>
              </a:rPr>
              <a:t>より</a:t>
            </a:r>
            <a:endParaRPr sz="1200">
              <a:solidFill>
                <a:srgbClr val="ADADAD"/>
              </a:solidFill>
            </a:endParaRPr>
          </a:p>
          <a:p>
            <a:pPr indent="45720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ADADAD"/>
              </a:solidFill>
            </a:endParaRPr>
          </a:p>
          <a:p>
            <a:pPr indent="-381000" lvl="0" marL="457200" rtl="0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>
                <a:solidFill>
                  <a:srgbClr val="D9D9D9"/>
                </a:solidFill>
              </a:rPr>
              <a:t>ブログ : </a:t>
            </a:r>
            <a:r>
              <a:rPr lang="en" sz="2400" u="sng">
                <a:solidFill>
                  <a:schemeClr val="accent5"/>
                </a:solidFill>
                <a:hlinkClick r:id="rId3"/>
              </a:rPr>
              <a:t>https://sites.google.com/site/hcgoon</a:t>
            </a:r>
            <a:endParaRPr sz="1200">
              <a:solidFill>
                <a:srgbClr val="ADADAD"/>
              </a:solidFill>
            </a:endParaRPr>
          </a:p>
        </p:txBody>
      </p:sp>
      <p:pic>
        <p:nvPicPr>
          <p:cNvPr descr="01.jpg" id="60" name="Shape 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475" y="2712200"/>
            <a:ext cx="2930675" cy="16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1300" y="318450"/>
            <a:ext cx="4662176" cy="188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362325" y="1229050"/>
            <a:ext cx="8404200" cy="22380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311700" y="1152475"/>
            <a:ext cx="8520600" cy="37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テストケース</a:t>
            </a:r>
            <a:endParaRPr>
              <a:solidFill>
                <a:srgbClr val="EFEFEF"/>
              </a:solidFill>
            </a:endParaRPr>
          </a:p>
          <a:p>
            <a: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400"/>
              <a:buChar char="○"/>
            </a:pPr>
            <a:r>
              <a:rPr lang="en">
                <a:solidFill>
                  <a:srgbClr val="EFEFEF"/>
                </a:solidFill>
              </a:rPr>
              <a:t>Ajax</a:t>
            </a:r>
            <a:r>
              <a:rPr lang="en">
                <a:solidFill>
                  <a:srgbClr val="EFEFEF"/>
                </a:solidFill>
              </a:rPr>
              <a:t>テスト</a:t>
            </a:r>
            <a:endParaRPr>
              <a:solidFill>
                <a:srgbClr val="EFEFEF"/>
              </a:solidFill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■"/>
            </a:pPr>
            <a:r>
              <a:rPr lang="en">
                <a:solidFill>
                  <a:srgbClr val="EFEFEF"/>
                </a:solidFill>
              </a:rPr>
              <a:t>Input欄に3を</a:t>
            </a:r>
            <a:r>
              <a:rPr lang="en">
                <a:solidFill>
                  <a:srgbClr val="EFEFEF"/>
                </a:solidFill>
              </a:rPr>
              <a:t>入力した後ボタンをクリックすると3秒後に</a:t>
            </a:r>
            <a:r>
              <a:rPr lang="en">
                <a:solidFill>
                  <a:srgbClr val="EFEFEF"/>
                </a:solidFill>
              </a:rPr>
              <a:t>“3 seconds later”</a:t>
            </a:r>
            <a:r>
              <a:rPr lang="en">
                <a:solidFill>
                  <a:srgbClr val="EFEFEF"/>
                </a:solidFill>
              </a:rPr>
              <a:t>という文字列が出力されるかをチェック</a:t>
            </a:r>
            <a:endParaRPr>
              <a:solidFill>
                <a:srgbClr val="EFEFEF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○"/>
            </a:pPr>
            <a:r>
              <a:rPr lang="en">
                <a:solidFill>
                  <a:srgbClr val="EFEFEF"/>
                </a:solidFill>
              </a:rPr>
              <a:t>“Selenide”</a:t>
            </a:r>
            <a:r>
              <a:rPr lang="en">
                <a:solidFill>
                  <a:srgbClr val="EFEFEF"/>
                </a:solidFill>
              </a:rPr>
              <a:t>というキーワードで検索して結果をチェック</a:t>
            </a:r>
            <a:endParaRPr>
              <a:solidFill>
                <a:srgbClr val="EFEFEF"/>
              </a:solidFill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■"/>
            </a:pPr>
            <a:r>
              <a:rPr lang="en">
                <a:solidFill>
                  <a:srgbClr val="EFEFEF"/>
                </a:solidFill>
              </a:rPr>
              <a:t>Google</a:t>
            </a:r>
            <a:r>
              <a:rPr lang="en">
                <a:solidFill>
                  <a:srgbClr val="EFEFEF"/>
                </a:solidFill>
              </a:rPr>
              <a:t>検索</a:t>
            </a:r>
            <a:endParaRPr>
              <a:solidFill>
                <a:srgbClr val="EFEFEF"/>
              </a:solidFill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■"/>
            </a:pPr>
            <a:r>
              <a:rPr lang="en">
                <a:solidFill>
                  <a:srgbClr val="EFEFEF"/>
                </a:solidFill>
              </a:rPr>
              <a:t>Naver</a:t>
            </a:r>
            <a:r>
              <a:rPr lang="en">
                <a:solidFill>
                  <a:srgbClr val="EFEFEF"/>
                </a:solidFill>
              </a:rPr>
              <a:t>検索</a:t>
            </a:r>
            <a:endParaRPr>
              <a:solidFill>
                <a:srgbClr val="EFEFEF"/>
              </a:solidFill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■"/>
            </a:pPr>
            <a:r>
              <a:rPr lang="en">
                <a:solidFill>
                  <a:srgbClr val="EFEFEF"/>
                </a:solidFill>
              </a:rPr>
              <a:t>Yahoo</a:t>
            </a:r>
            <a:r>
              <a:rPr lang="en">
                <a:solidFill>
                  <a:srgbClr val="EFEFEF"/>
                </a:solidFill>
              </a:rPr>
              <a:t>検索</a:t>
            </a:r>
            <a:endParaRPr>
              <a:solidFill>
                <a:srgbClr val="EFEFEF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ローカル環境にてテストを実行</a:t>
            </a:r>
            <a:endParaRPr>
              <a:solidFill>
                <a:srgbClr val="D9D9D9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>
                <a:solidFill>
                  <a:srgbClr val="D9D9D9"/>
                </a:solidFill>
              </a:rPr>
              <a:t>通常のブラウザテスト</a:t>
            </a:r>
            <a:endParaRPr>
              <a:solidFill>
                <a:srgbClr val="D9D9D9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>
                <a:solidFill>
                  <a:srgbClr val="D9D9D9"/>
                </a:solidFill>
              </a:rPr>
              <a:t>Headless Chrome</a:t>
            </a:r>
            <a:r>
              <a:rPr lang="en">
                <a:solidFill>
                  <a:srgbClr val="D9D9D9"/>
                </a:solidFill>
              </a:rPr>
              <a:t>テスト</a:t>
            </a:r>
            <a:endParaRPr>
              <a:solidFill>
                <a:srgbClr val="D9D9D9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テストが失敗した場合の確認</a:t>
            </a:r>
            <a:endParaRPr>
              <a:solidFill>
                <a:srgbClr val="D9D9D9"/>
              </a:solidFill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Travis CI</a:t>
            </a:r>
            <a:r>
              <a:rPr lang="en">
                <a:solidFill>
                  <a:srgbClr val="D9D9D9"/>
                </a:solidFill>
              </a:rPr>
              <a:t>連携テスト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223" name="Shape 2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試す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おさらい</a:t>
            </a:r>
            <a:endParaRPr/>
          </a:p>
        </p:txBody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311700" y="1152475"/>
            <a:ext cx="4306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Headless Chrome</a:t>
            </a:r>
            <a:r>
              <a:rPr lang="en">
                <a:solidFill>
                  <a:srgbClr val="D9D9D9"/>
                </a:solidFill>
              </a:rPr>
              <a:t>テストはたまに不安定な場合がある</a:t>
            </a:r>
            <a:endParaRPr>
              <a:solidFill>
                <a:srgbClr val="D9D9D9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たまに原因不明で</a:t>
            </a:r>
            <a:r>
              <a:rPr lang="en">
                <a:solidFill>
                  <a:srgbClr val="D9D9D9"/>
                </a:solidFill>
              </a:rPr>
              <a:t>CIの</a:t>
            </a:r>
            <a:r>
              <a:rPr lang="en">
                <a:solidFill>
                  <a:srgbClr val="D9D9D9"/>
                </a:solidFill>
              </a:rPr>
              <a:t>テストが失敗する場合がある</a:t>
            </a:r>
            <a:r>
              <a:rPr lang="en">
                <a:solidFill>
                  <a:srgbClr val="D9D9D9"/>
                </a:solidFill>
              </a:rPr>
              <a:t>(</a:t>
            </a:r>
            <a:r>
              <a:rPr lang="en">
                <a:solidFill>
                  <a:srgbClr val="D9D9D9"/>
                </a:solidFill>
              </a:rPr>
              <a:t>ネットワークなどの問題かも？</a:t>
            </a:r>
            <a:r>
              <a:rPr lang="en">
                <a:solidFill>
                  <a:srgbClr val="D9D9D9"/>
                </a:solidFill>
              </a:rPr>
              <a:t>)</a:t>
            </a:r>
            <a:endParaRPr>
              <a:solidFill>
                <a:srgbClr val="D9D9D9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最新バージョンのSeleniumをすぐに使いたい場合はSelenideはおすすめしない</a:t>
            </a:r>
            <a:endParaRPr>
              <a:solidFill>
                <a:srgbClr val="D9D9D9"/>
              </a:solidFill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テストコード</a:t>
            </a:r>
            <a:r>
              <a:rPr lang="en">
                <a:solidFill>
                  <a:srgbClr val="D9D9D9"/>
                </a:solidFill>
              </a:rPr>
              <a:t>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https://github.com/buzzricksons/example-selenide-web-test</a:t>
            </a:r>
            <a:endParaRPr>
              <a:solidFill>
                <a:srgbClr val="D9D9D9"/>
              </a:solidFill>
            </a:endParaRPr>
          </a:p>
        </p:txBody>
      </p:sp>
      <p:pic>
        <p:nvPicPr>
          <p:cNvPr id="230" name="Shape 2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1125" y="461775"/>
            <a:ext cx="4219950" cy="447570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/>
        </p:nvSpPr>
        <p:spPr>
          <a:xfrm>
            <a:off x="4589375" y="4901950"/>
            <a:ext cx="44331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7B7B7"/>
                </a:solidFill>
              </a:rPr>
              <a:t>(Image s</a:t>
            </a:r>
            <a:r>
              <a:rPr lang="en" sz="800">
                <a:solidFill>
                  <a:srgbClr val="B7B7B7"/>
                </a:solidFill>
              </a:rPr>
              <a:t>ource : https://www.toptal.com/qa/how-to-write-testable-code-and-why-it-matters)</a:t>
            </a:r>
            <a:endParaRPr sz="8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オマケ</a:t>
            </a:r>
            <a:endParaRPr/>
          </a:p>
        </p:txBody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descr="Andrei Solntsev, Codeborne" id="238" name="Shape 238" title="Selenide: Concise UI Tests in Java">
            <a:hlinkClick r:id="rId3"/>
          </p:cNvPr>
          <p:cNvSpPr/>
          <p:nvPr/>
        </p:nvSpPr>
        <p:spPr>
          <a:xfrm>
            <a:off x="2286000" y="1162050"/>
            <a:ext cx="4572000" cy="34290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Selenide</a:t>
            </a:r>
            <a:r>
              <a:rPr lang="en"/>
              <a:t>との出会い</a:t>
            </a:r>
            <a:endParaRPr/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CCCCCC"/>
                </a:solidFill>
              </a:rPr>
              <a:t>@JJUG(Japan Java User Group) CCC 2016 FALL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25" y="1152474"/>
            <a:ext cx="6867025" cy="301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Selenide</a:t>
            </a:r>
            <a:r>
              <a:rPr lang="en"/>
              <a:t>とは</a:t>
            </a:r>
            <a:r>
              <a:rPr lang="en"/>
              <a:t>?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311700" y="1152475"/>
            <a:ext cx="8520600" cy="35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http://selenide.org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Codeborne社で</a:t>
            </a:r>
            <a:r>
              <a:rPr lang="en">
                <a:solidFill>
                  <a:srgbClr val="D9D9D9"/>
                </a:solidFill>
              </a:rPr>
              <a:t>開発したJava用のウェブテストフレームワーク</a:t>
            </a:r>
            <a:r>
              <a:rPr lang="en">
                <a:solidFill>
                  <a:srgbClr val="D9D9D9"/>
                </a:solidFill>
              </a:rPr>
              <a:t>(Selenium</a:t>
            </a:r>
            <a:r>
              <a:rPr lang="en">
                <a:solidFill>
                  <a:srgbClr val="D9D9D9"/>
                </a:solidFill>
              </a:rPr>
              <a:t>ウェブドライバーをラッピング</a:t>
            </a:r>
            <a:r>
              <a:rPr lang="en">
                <a:solidFill>
                  <a:srgbClr val="D9D9D9"/>
                </a:solidFill>
              </a:rPr>
              <a:t>)</a:t>
            </a:r>
            <a:endParaRPr>
              <a:solidFill>
                <a:srgbClr val="D9D9D9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DSL</a:t>
            </a:r>
            <a:r>
              <a:rPr lang="en">
                <a:solidFill>
                  <a:srgbClr val="D9D9D9"/>
                </a:solidFill>
              </a:rPr>
              <a:t>言語</a:t>
            </a:r>
            <a:r>
              <a:rPr lang="en">
                <a:solidFill>
                  <a:srgbClr val="D9D9D9"/>
                </a:solidFill>
              </a:rPr>
              <a:t> + jQueryと</a:t>
            </a:r>
            <a:r>
              <a:rPr lang="en">
                <a:solidFill>
                  <a:srgbClr val="D9D9D9"/>
                </a:solidFill>
              </a:rPr>
              <a:t>似ている文法</a:t>
            </a:r>
            <a:endParaRPr>
              <a:solidFill>
                <a:srgbClr val="D9D9D9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POM(Page Object Model)</a:t>
            </a:r>
            <a:r>
              <a:rPr lang="en">
                <a:solidFill>
                  <a:srgbClr val="D9D9D9"/>
                </a:solidFill>
              </a:rPr>
              <a:t>パターンのサポート</a:t>
            </a:r>
            <a:endParaRPr>
              <a:solidFill>
                <a:srgbClr val="D9D9D9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活発な維持補修</a:t>
            </a:r>
            <a:r>
              <a:rPr lang="en">
                <a:solidFill>
                  <a:srgbClr val="D9D9D9"/>
                </a:solidFill>
              </a:rPr>
              <a:t>(月に1~2回</a:t>
            </a:r>
            <a:r>
              <a:rPr lang="en">
                <a:solidFill>
                  <a:srgbClr val="D9D9D9"/>
                </a:solidFill>
              </a:rPr>
              <a:t>ほどのリリース</a:t>
            </a:r>
            <a:r>
              <a:rPr lang="en">
                <a:solidFill>
                  <a:srgbClr val="D9D9D9"/>
                </a:solidFill>
              </a:rPr>
              <a:t>)</a:t>
            </a:r>
            <a:endParaRPr>
              <a:solidFill>
                <a:srgbClr val="D9D9D9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https://github.com/codeborne/selenide/blob/master/CHANGELOG</a:t>
            </a:r>
            <a:endParaRPr>
              <a:solidFill>
                <a:srgbClr val="D9D9D9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You don't need to think how to shutdown browser, handle timeouts and Stale Element Exceptions or search for relevant log lines, debugging your tests.</a:t>
            </a:r>
            <a:r>
              <a:rPr b="1" i="1" lang="en">
                <a:solidFill>
                  <a:srgbClr val="F6B26B"/>
                </a:solidFill>
              </a:rPr>
              <a:t>Just focus on your business logic and let Selenide do the rest!</a:t>
            </a:r>
            <a:endParaRPr b="1" i="1">
              <a:solidFill>
                <a:srgbClr val="F6B26B"/>
              </a:solidFill>
            </a:endParaRPr>
          </a:p>
        </p:txBody>
      </p:sp>
      <p:pic>
        <p:nvPicPr>
          <p:cNvPr id="75" name="Shape 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1550" y="232000"/>
            <a:ext cx="2372800" cy="12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Codeborne in </a:t>
            </a:r>
            <a:r>
              <a:rPr lang="en"/>
              <a:t>エストニア</a:t>
            </a:r>
            <a:endParaRPr/>
          </a:p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311700" y="1076275"/>
            <a:ext cx="8520600" cy="3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9D9D9"/>
                </a:solidFill>
              </a:rPr>
              <a:t>(Image source : https://climathon.climate-kic.org/blog/tallinn-estonia-will-be-climathon-2017-global-hub)</a:t>
            </a:r>
            <a:endParaRPr>
              <a:solidFill>
                <a:srgbClr val="D9D9D9"/>
              </a:solidFill>
            </a:endParaRPr>
          </a:p>
          <a:p>
            <a:pPr indent="0" lvl="0" mar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D9D9D9"/>
                </a:solidFill>
              </a:rPr>
              <a:t>国全体が無料wifiゾーンらしい。。。すごい。。。</a:t>
            </a:r>
            <a:endParaRPr>
              <a:solidFill>
                <a:srgbClr val="D9D9D9"/>
              </a:solidFill>
            </a:endParaRPr>
          </a:p>
        </p:txBody>
      </p:sp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5250" y="1152475"/>
            <a:ext cx="4633501" cy="30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Selenide vs Geb</a:t>
            </a:r>
            <a:endParaRPr/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7520" y="1649382"/>
            <a:ext cx="3832099" cy="255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4">
            <a:alphaModFix/>
          </a:blip>
          <a:srcRect b="0" l="0" r="18187" t="0"/>
          <a:stretch/>
        </p:blipFill>
        <p:spPr>
          <a:xfrm>
            <a:off x="265875" y="1874363"/>
            <a:ext cx="4046450" cy="19726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/>
        </p:nvSpPr>
        <p:spPr>
          <a:xfrm>
            <a:off x="4487950" y="2465175"/>
            <a:ext cx="6252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vs</a:t>
            </a:r>
            <a:endParaRPr b="1" sz="3000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Selenide vs Geb - </a:t>
            </a:r>
            <a:r>
              <a:rPr lang="en"/>
              <a:t>共通点</a:t>
            </a:r>
            <a:endParaRPr/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311700" y="1152475"/>
            <a:ext cx="8520600" cy="15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Selenium</a:t>
            </a:r>
            <a:r>
              <a:rPr lang="en">
                <a:solidFill>
                  <a:srgbClr val="D9D9D9"/>
                </a:solidFill>
              </a:rPr>
              <a:t>ウェブドライバーをラッピングしたフレームワーク</a:t>
            </a:r>
            <a:endParaRPr>
              <a:solidFill>
                <a:srgbClr val="D9D9D9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DLS</a:t>
            </a:r>
            <a:r>
              <a:rPr lang="en">
                <a:solidFill>
                  <a:srgbClr val="D9D9D9"/>
                </a:solidFill>
              </a:rPr>
              <a:t>言語</a:t>
            </a:r>
            <a:r>
              <a:rPr lang="en">
                <a:solidFill>
                  <a:srgbClr val="D9D9D9"/>
                </a:solidFill>
              </a:rPr>
              <a:t> + jQueryと</a:t>
            </a:r>
            <a:r>
              <a:rPr lang="en">
                <a:solidFill>
                  <a:srgbClr val="D9D9D9"/>
                </a:solidFill>
              </a:rPr>
              <a:t>似ている文法</a:t>
            </a:r>
            <a:endParaRPr>
              <a:solidFill>
                <a:srgbClr val="D9D9D9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POM(Page Object Model) </a:t>
            </a:r>
            <a:r>
              <a:rPr lang="en">
                <a:solidFill>
                  <a:srgbClr val="D9D9D9"/>
                </a:solidFill>
              </a:rPr>
              <a:t>サポート</a:t>
            </a:r>
            <a:endParaRPr>
              <a:solidFill>
                <a:srgbClr val="D9D9D9"/>
              </a:solidFill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Seleniumよりテストコードの量を減らすことができる</a:t>
            </a:r>
            <a:endParaRPr>
              <a:solidFill>
                <a:srgbClr val="D9D9D9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Selenide vs Geb - </a:t>
            </a:r>
            <a:r>
              <a:rPr lang="en">
                <a:solidFill>
                  <a:srgbClr val="FFFFFF"/>
                </a:solidFill>
              </a:rPr>
              <a:t>相違点</a:t>
            </a:r>
            <a:endParaRPr/>
          </a:p>
        </p:txBody>
      </p:sp>
      <p:graphicFrame>
        <p:nvGraphicFramePr>
          <p:cNvPr id="103" name="Shape 103"/>
          <p:cNvGraphicFramePr/>
          <p:nvPr/>
        </p:nvGraphicFramePr>
        <p:xfrm>
          <a:off x="453775" y="1038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{5813C01E-F489-4CA6-BDBF-540704708033}</a:tableStyleId>
              </a:tblPr>
              <a:tblGrid>
                <a:gridCol w="4080725"/>
                <a:gridCol w="4221550"/>
              </a:tblGrid>
              <a:tr h="917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2400">
                          <a:solidFill>
                            <a:srgbClr val="D9D9D9"/>
                          </a:solidFill>
                        </a:rPr>
                        <a:t>Selenide</a:t>
                      </a:r>
                      <a:endParaRPr sz="2400"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2400">
                          <a:solidFill>
                            <a:srgbClr val="D9D9D9"/>
                          </a:solidFill>
                        </a:rPr>
                        <a:t>Geb</a:t>
                      </a:r>
                      <a:endParaRPr sz="2400"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2596900">
                <a:tc>
                  <a:txBody>
                    <a:bodyPr>
                      <a:noAutofit/>
                    </a:bodyPr>
                    <a:lstStyle/>
                    <a:p>
                      <a:pPr indent="-3429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9D9D9"/>
                        </a:buClr>
                        <a:buSzPts val="1800"/>
                        <a:buChar char="●"/>
                      </a:pPr>
                      <a:r>
                        <a:rPr lang="en" sz="1800" u="sng">
                          <a:solidFill>
                            <a:schemeClr val="hlink"/>
                          </a:solidFill>
                          <a:hlinkClick r:id="rId3"/>
                        </a:rPr>
                        <a:t>http://selenide.org</a:t>
                      </a:r>
                      <a:endParaRPr sz="1800">
                        <a:solidFill>
                          <a:srgbClr val="D9D9D9"/>
                        </a:solidFill>
                      </a:endParaRPr>
                    </a:p>
                    <a:p>
                      <a:pPr indent="-3429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9D9D9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D9D9D9"/>
                          </a:solidFill>
                        </a:rPr>
                        <a:t>Javaを利用(JUnit/TestNG)</a:t>
                      </a:r>
                      <a:endParaRPr sz="1800">
                        <a:solidFill>
                          <a:srgbClr val="D9D9D9"/>
                        </a:solidFill>
                      </a:endParaRPr>
                    </a:p>
                    <a:p>
                      <a:pPr indent="-3429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9D9D9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D9D9D9"/>
                          </a:solidFill>
                        </a:rPr>
                        <a:t>Enterpriseサポート</a:t>
                      </a:r>
                      <a:endParaRPr sz="1800"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3429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9D9D9"/>
                        </a:buClr>
                        <a:buSzPts val="1800"/>
                        <a:buChar char="●"/>
                      </a:pPr>
                      <a:r>
                        <a:rPr lang="en" sz="1800" u="sng">
                          <a:solidFill>
                            <a:schemeClr val="hlink"/>
                          </a:solidFill>
                          <a:hlinkClick r:id="rId4"/>
                        </a:rPr>
                        <a:t>http://www.gebish.org</a:t>
                      </a:r>
                      <a:endParaRPr sz="1800">
                        <a:solidFill>
                          <a:srgbClr val="D9D9D9"/>
                        </a:solidFill>
                      </a:endParaRPr>
                    </a:p>
                    <a:p>
                      <a:pPr indent="-3429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9D9D9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D9D9D9"/>
                          </a:solidFill>
                        </a:rPr>
                        <a:t>Groovyを利用(Spock)</a:t>
                      </a:r>
                      <a:endParaRPr sz="1800">
                        <a:solidFill>
                          <a:srgbClr val="D9D9D9"/>
                        </a:solidFill>
                      </a:endParaRPr>
                    </a:p>
                    <a:p>
                      <a:pPr indent="-3429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9D9D9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D9D9D9"/>
                          </a:solidFill>
                        </a:rPr>
                        <a:t>Selenideより</a:t>
                      </a:r>
                      <a:r>
                        <a:rPr lang="en" sz="1800">
                          <a:solidFill>
                            <a:srgbClr val="D9D9D9"/>
                          </a:solidFill>
                        </a:rPr>
                        <a:t>テスト</a:t>
                      </a:r>
                      <a:r>
                        <a:rPr lang="en" sz="1800">
                          <a:solidFill>
                            <a:srgbClr val="D9D9D9"/>
                          </a:solidFill>
                        </a:rPr>
                        <a:t>コードの量が少なくなる</a:t>
                      </a:r>
                      <a:endParaRPr sz="1800">
                        <a:solidFill>
                          <a:srgbClr val="D9D9D9"/>
                        </a:solidFill>
                      </a:endParaRPr>
                    </a:p>
                    <a:p>
                      <a:pPr indent="-3429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9D9D9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D9D9D9"/>
                          </a:solidFill>
                        </a:rPr>
                        <a:t>IDEのサポートがSelenideより物足りない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04" name="Shape 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5525" y="1102450"/>
            <a:ext cx="1746450" cy="6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2400" y="1102450"/>
            <a:ext cx="1240098" cy="6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70925" y="1102450"/>
            <a:ext cx="879734" cy="65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Selenideの</a:t>
            </a:r>
            <a:r>
              <a:rPr lang="en"/>
              <a:t>導入</a:t>
            </a:r>
            <a:endParaRPr/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311700" y="1152475"/>
            <a:ext cx="8520600" cy="3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Maven</a:t>
            </a:r>
            <a:endParaRPr>
              <a:solidFill>
                <a:srgbClr val="D9D9D9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Gradle</a:t>
            </a:r>
            <a:endParaRPr>
              <a:solidFill>
                <a:srgbClr val="D9D9D9"/>
              </a:solidFill>
            </a:endParaRPr>
          </a:p>
          <a:p>
            <a:pPr indent="0" lvl="0" mar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※Seleniumはimport</a:t>
            </a:r>
            <a:r>
              <a:rPr lang="en"/>
              <a:t>する必要なし</a:t>
            </a:r>
            <a:endParaRPr/>
          </a:p>
        </p:txBody>
      </p:sp>
      <p:sp>
        <p:nvSpPr>
          <p:cNvPr id="113" name="Shape 113"/>
          <p:cNvSpPr txBox="1"/>
          <p:nvPr/>
        </p:nvSpPr>
        <p:spPr>
          <a:xfrm>
            <a:off x="483100" y="1555850"/>
            <a:ext cx="5996100" cy="14634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&lt;dependency&gt;</a:t>
            </a:r>
            <a:br>
              <a:rPr lang="en">
                <a:solidFill>
                  <a:srgbClr val="CCCCCC"/>
                </a:solidFill>
              </a:rPr>
            </a:br>
            <a:r>
              <a:rPr lang="en">
                <a:solidFill>
                  <a:srgbClr val="CCCCCC"/>
                </a:solidFill>
              </a:rPr>
              <a:t>    &lt;groupId&gt;com.codeborne&lt;/groupId&gt;</a:t>
            </a:r>
            <a:br>
              <a:rPr lang="en">
                <a:solidFill>
                  <a:srgbClr val="CCCCCC"/>
                </a:solidFill>
              </a:rPr>
            </a:br>
            <a:r>
              <a:rPr lang="en">
                <a:solidFill>
                  <a:srgbClr val="CCCCCC"/>
                </a:solidFill>
              </a:rPr>
              <a:t>    &lt;artifactId&gt;selenide&lt;/artifactId&gt;</a:t>
            </a:r>
            <a:br>
              <a:rPr lang="en">
                <a:solidFill>
                  <a:srgbClr val="CCCCCC"/>
                </a:solidFill>
              </a:rPr>
            </a:br>
            <a:r>
              <a:rPr lang="en">
                <a:solidFill>
                  <a:srgbClr val="CCCCCC"/>
                </a:solidFill>
              </a:rPr>
              <a:t>    &lt;version&gt;4.10.01&lt;/version&gt;</a:t>
            </a:r>
            <a:br>
              <a:rPr lang="en">
                <a:solidFill>
                  <a:srgbClr val="CCCCCC"/>
                </a:solidFill>
              </a:rPr>
            </a:br>
            <a:r>
              <a:rPr lang="en">
                <a:solidFill>
                  <a:srgbClr val="CCCCCC"/>
                </a:solidFill>
              </a:rPr>
              <a:t>    &lt;scope&gt;test&lt;/scope&gt;</a:t>
            </a:r>
            <a:br>
              <a:rPr lang="en">
                <a:solidFill>
                  <a:srgbClr val="CCCCCC"/>
                </a:solidFill>
              </a:rPr>
            </a:br>
            <a:r>
              <a:rPr lang="en">
                <a:solidFill>
                  <a:srgbClr val="CCCCCC"/>
                </a:solidFill>
              </a:rPr>
              <a:t>&lt;/dependency&gt;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114" name="Shape 114"/>
          <p:cNvSpPr txBox="1"/>
          <p:nvPr/>
        </p:nvSpPr>
        <p:spPr>
          <a:xfrm>
            <a:off x="483100" y="3589550"/>
            <a:ext cx="5996100" cy="7653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dependencies {</a:t>
            </a:r>
            <a:endParaRPr>
              <a:solidFill>
                <a:srgbClr val="CCCCCC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  testCompile 'com.codeborne:selenide:4.10.01'</a:t>
            </a:r>
            <a:endParaRPr>
              <a:solidFill>
                <a:srgbClr val="CCCCCC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}</a:t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